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60" r:id="rId5"/>
    <p:sldId id="269" r:id="rId6"/>
    <p:sldId id="270" r:id="rId7"/>
    <p:sldId id="271" r:id="rId8"/>
    <p:sldId id="259" r:id="rId9"/>
    <p:sldId id="273" r:id="rId10"/>
    <p:sldId id="272" r:id="rId11"/>
    <p:sldId id="261" r:id="rId12"/>
    <p:sldId id="262" r:id="rId13"/>
    <p:sldId id="263" r:id="rId14"/>
    <p:sldId id="264" r:id="rId15"/>
    <p:sldId id="265" r:id="rId16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7F473-BEA9-C236-3A72-B8755F354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F46612-BFF8-97E2-1A08-6B70FD676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60033-FEB4-BEDE-F893-2A3F58475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27E8-10F0-47F6-9965-FF5CCF8E369E}" type="datetimeFigureOut">
              <a:rPr lang="he-IL" smtClean="0"/>
              <a:t>כ"ד/תמוז/תשפ"ד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C461C9-609B-9938-A63C-BC5378FC7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EBB68-C43C-EA89-7B4B-B68830CF7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06A64-6F56-4794-B979-04165DF5A7E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98004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D4C62-41C3-23BB-9104-EA45A80D3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588368-6A2C-9E37-6DE2-36209D76D9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098A6-6567-9992-D328-0EEDA8E5E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27E8-10F0-47F6-9965-FF5CCF8E369E}" type="datetimeFigureOut">
              <a:rPr lang="he-IL" smtClean="0"/>
              <a:t>כ"ד/תמוז/תשפ"ד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8BECE-7003-84F2-9317-2569EC6D5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B135D-003E-B73C-B197-E0CAB6CCB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06A64-6F56-4794-B979-04165DF5A7E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48690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5638C2-8936-8945-7CF4-703CD1A2D9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CCDC10-E7BF-D504-2DCF-7B8D3B958F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50BE0-A127-E556-D1A1-367F54B7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27E8-10F0-47F6-9965-FF5CCF8E369E}" type="datetimeFigureOut">
              <a:rPr lang="he-IL" smtClean="0"/>
              <a:t>כ"ד/תמוז/תשפ"ד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47847-8B81-A8AE-6E83-72472283C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E61D0-D04F-0AAB-492D-F4CC6001D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06A64-6F56-4794-B979-04165DF5A7E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95862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2BA9F-3B6A-4A12-39AE-83ADBA5BB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7E34B-8462-80D0-5615-BD95AB3A6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7B2A6-AB5B-2D8C-1E3E-C286C1398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27E8-10F0-47F6-9965-FF5CCF8E369E}" type="datetimeFigureOut">
              <a:rPr lang="he-IL" smtClean="0"/>
              <a:t>כ"ד/תמוז/תשפ"ד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AA25F-16C0-1553-9BB3-98356254F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6BBB2-9AF0-E63B-B233-3ADBA0E93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06A64-6F56-4794-B979-04165DF5A7E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62358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3BC95-A5B2-95BC-903C-D5F408AB9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A860B4-1F4C-B76F-7DBD-D6FD9666B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7197B-EA5C-EC17-0E87-0123A2D6B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27E8-10F0-47F6-9965-FF5CCF8E369E}" type="datetimeFigureOut">
              <a:rPr lang="he-IL" smtClean="0"/>
              <a:t>כ"ד/תמוז/תשפ"ד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C5360-E8EB-D84F-CC35-6D0D6285D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FC8C5-0596-B773-BB14-960B79B0D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06A64-6F56-4794-B979-04165DF5A7E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72708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AECB3-21B7-288D-B545-3BE0AE462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6475F-4D3C-E32A-5841-B7F1DEBC02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75A3BA-9028-CC70-3DF8-54F4000DB5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D7FDE-474B-D870-BC8E-2084D6525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27E8-10F0-47F6-9965-FF5CCF8E369E}" type="datetimeFigureOut">
              <a:rPr lang="he-IL" smtClean="0"/>
              <a:t>כ"ד/תמוז/תשפ"ד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C0A9E7-F2BC-5FAF-FABC-787301E9F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8E4DD7-4D87-5C88-031C-D42D313D5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06A64-6F56-4794-B979-04165DF5A7E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69236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69CCF-7CEA-B9B7-3355-80972942E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103AF8-3D0D-C2B2-917D-5A6822A8C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B0786D-AD8D-B02B-477C-22625C3FAB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C9C567-4405-95A6-7BA1-BCEB9E176C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03EDEC-C051-C773-985B-BDC60D01D4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CAC7F-D5CD-A727-11B4-8C14C6067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27E8-10F0-47F6-9965-FF5CCF8E369E}" type="datetimeFigureOut">
              <a:rPr lang="he-IL" smtClean="0"/>
              <a:t>כ"ד/תמוז/תשפ"ד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688742-FE5B-EF44-F984-326FBA424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BC06E9-FC12-A7CA-C960-192DFEAE0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06A64-6F56-4794-B979-04165DF5A7E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91589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4AFED-A831-1982-5756-A838C4F53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E26E99-AC88-EBFD-6CD0-F4CF62F1C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27E8-10F0-47F6-9965-FF5CCF8E369E}" type="datetimeFigureOut">
              <a:rPr lang="he-IL" smtClean="0"/>
              <a:t>כ"ד/תמוז/תשפ"ד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069883-4246-C218-5B03-B6F8BFF45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5E2CBB-0E6E-F405-A526-75D698503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06A64-6F56-4794-B979-04165DF5A7E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5928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FD32CC-F700-E793-EA4F-153C64E45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27E8-10F0-47F6-9965-FF5CCF8E369E}" type="datetimeFigureOut">
              <a:rPr lang="he-IL" smtClean="0"/>
              <a:t>כ"ד/תמוז/תשפ"ד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80A8B5-226B-E0DD-985B-741AA7A5C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46CDF-3B9F-2350-DCE8-A1FEFA965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06A64-6F56-4794-B979-04165DF5A7E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19609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9D215-F506-8DED-2874-BFB6106DF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B5F9-4CE2-C936-070D-EDC06D55E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918EF7-7EA6-A09A-81FA-5BBCA46E2A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690F2D-949A-E260-F26B-D33D4F7A4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27E8-10F0-47F6-9965-FF5CCF8E369E}" type="datetimeFigureOut">
              <a:rPr lang="he-IL" smtClean="0"/>
              <a:t>כ"ד/תמוז/תשפ"ד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F400C7-2AFA-65E2-AC68-7C46762E8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C2CE22-08BD-9016-9862-271BBF8E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06A64-6F56-4794-B979-04165DF5A7E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57499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99BCA-D9A6-8552-2350-406AEB1EF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DEF07A-A688-0E4E-6CF4-811D8C1F0A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10B701-7C32-F728-7723-C9011FCA0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5E2BB4-4657-E552-8098-D8C91104C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27E8-10F0-47F6-9965-FF5CCF8E369E}" type="datetimeFigureOut">
              <a:rPr lang="he-IL" smtClean="0"/>
              <a:t>כ"ד/תמוז/תשפ"ד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B5F57-08DE-4EA6-1999-D36400C6F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2F9323-05F2-45F4-B5CC-FEBA075FB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06A64-6F56-4794-B979-04165DF5A7E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38669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42FA9A-BA2D-7103-DD16-2824D2307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08323-1FF1-6411-9DDD-6453A1260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C060C-EC59-AAF9-A1DF-8457B4497B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6C27E8-10F0-47F6-9965-FF5CCF8E369E}" type="datetimeFigureOut">
              <a:rPr lang="he-IL" smtClean="0"/>
              <a:t>כ"ד/תמוז/תשפ"ד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4FEF9-9D72-326A-13CB-131E95C211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147BF-A766-0AC5-CD76-56E925179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B06A64-6F56-4794-B979-04165DF5A7E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579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52A2C6D-4E4E-A318-0F74-F6F805309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4605" y="23866"/>
            <a:ext cx="7262788" cy="1375735"/>
          </a:xfrm>
        </p:spPr>
        <p:txBody>
          <a:bodyPr>
            <a:normAutofit fontScale="90000"/>
          </a:bodyPr>
          <a:lstStyle/>
          <a:p>
            <a:pPr rtl="0"/>
            <a:r>
              <a:rPr lang="en-US" sz="3200" b="1" dirty="0">
                <a:solidFill>
                  <a:srgbClr val="0070C0"/>
                </a:solidFill>
              </a:rPr>
              <a:t>Course: Image Processing 31651</a:t>
            </a:r>
            <a:br>
              <a:rPr lang="en-US" sz="3200" b="1" dirty="0">
                <a:solidFill>
                  <a:srgbClr val="0070C0"/>
                </a:solidFill>
              </a:rPr>
            </a:br>
            <a:r>
              <a:rPr lang="en-US" sz="3200" b="1" dirty="0">
                <a:solidFill>
                  <a:srgbClr val="0070C0"/>
                </a:solidFill>
              </a:rPr>
              <a:t>Assignment #11</a:t>
            </a:r>
            <a:br>
              <a:rPr lang="en-US" sz="3200" b="1" dirty="0">
                <a:solidFill>
                  <a:srgbClr val="0070C0"/>
                </a:solidFill>
              </a:rPr>
            </a:br>
            <a:r>
              <a:rPr lang="en-US" sz="3200" b="1" dirty="0">
                <a:solidFill>
                  <a:srgbClr val="0070C0"/>
                </a:solidFill>
              </a:rPr>
              <a:t>Synthetic Image Creation (Part 1) – </a:t>
            </a:r>
            <a:r>
              <a:rPr lang="en-US" sz="3200" b="1" dirty="0">
                <a:solidFill>
                  <a:srgbClr val="FF0000"/>
                </a:solidFill>
              </a:rPr>
              <a:t>version 3</a:t>
            </a:r>
            <a:endParaRPr lang="he-IL" sz="3200" b="1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9040994-C98F-94F7-5C25-8286D3B11EAF}"/>
              </a:ext>
            </a:extLst>
          </p:cNvPr>
          <p:cNvSpPr txBox="1">
            <a:spLocks/>
          </p:cNvSpPr>
          <p:nvPr/>
        </p:nvSpPr>
        <p:spPr>
          <a:xfrm>
            <a:off x="11879094" y="67310"/>
            <a:ext cx="3129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1</a:t>
            </a:fld>
            <a:endParaRPr lang="he-IL" sz="16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7320C74-0170-4209-911A-2E86279BDFC0}"/>
              </a:ext>
            </a:extLst>
          </p:cNvPr>
          <p:cNvGraphicFramePr>
            <a:graphicFrameLocks noGrp="1"/>
          </p:cNvGraphicFramePr>
          <p:nvPr/>
        </p:nvGraphicFramePr>
        <p:xfrm>
          <a:off x="505838" y="1443044"/>
          <a:ext cx="11373254" cy="5249585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5839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2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5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379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Photo of the student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Shorten Name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ID (4 last digits)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7983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shienfeld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1950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#1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1328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pony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2210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#2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5"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akimov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7939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#3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 descr="A person standing on a stone wall with a bridge in the background&#10;&#10;Description automatically generated">
            <a:extLst>
              <a:ext uri="{FF2B5EF4-FFF2-40B4-BE49-F238E27FC236}">
                <a16:creationId xmlns:a16="http://schemas.microsoft.com/office/drawing/2014/main" id="{1C55FBCC-6426-67F2-B1C7-89B95DF322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6" t="15872" r="26900"/>
          <a:stretch/>
        </p:blipFill>
        <p:spPr>
          <a:xfrm>
            <a:off x="8260243" y="3236166"/>
            <a:ext cx="1642513" cy="1846851"/>
          </a:xfrm>
          <a:prstGeom prst="rect">
            <a:avLst/>
          </a:prstGeom>
        </p:spPr>
      </p:pic>
      <p:pic>
        <p:nvPicPr>
          <p:cNvPr id="8" name="Picture 7" descr="A person in a uniform&#10;&#10;Description automatically generated">
            <a:extLst>
              <a:ext uri="{FF2B5EF4-FFF2-40B4-BE49-F238E27FC236}">
                <a16:creationId xmlns:a16="http://schemas.microsoft.com/office/drawing/2014/main" id="{838ECAA4-F6D6-5E3A-5583-2F9291A3A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4626893"/>
            <a:ext cx="1462391" cy="2065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BBE035-C93B-E94B-34FB-B9C3495FD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608294"/>
            <a:ext cx="1550593" cy="206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71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C952333-9AE4-BA7C-43F9-0567CFF8D13C}"/>
              </a:ext>
            </a:extLst>
          </p:cNvPr>
          <p:cNvSpPr txBox="1">
            <a:spLocks/>
          </p:cNvSpPr>
          <p:nvPr/>
        </p:nvSpPr>
        <p:spPr>
          <a:xfrm>
            <a:off x="11731557" y="67310"/>
            <a:ext cx="4604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10</a:t>
            </a:fld>
            <a:endParaRPr lang="he-IL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805FB9-C987-8D39-D61C-E5606CB42CC4}"/>
              </a:ext>
            </a:extLst>
          </p:cNvPr>
          <p:cNvSpPr txBox="1"/>
          <p:nvPr/>
        </p:nvSpPr>
        <p:spPr>
          <a:xfrm>
            <a:off x="1893651" y="67310"/>
            <a:ext cx="8404698" cy="988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 b="1" u="sng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>
                <a:solidFill>
                  <a:srgbClr val="0070C0"/>
                </a:solidFill>
              </a:rPr>
              <a:t>11.3 - For the specific test images (see 11.2) - relevant profiles and refer relevant lines of code to prove that specific test having specific rectangle were created as required – </a:t>
            </a:r>
            <a:r>
              <a:rPr lang="en-US" dirty="0">
                <a:solidFill>
                  <a:srgbClr val="00B050"/>
                </a:solidFill>
              </a:rPr>
              <a:t>part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5958DC-5FEB-516A-1C8A-FB2F1D5DD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632" y="1264805"/>
            <a:ext cx="2377596" cy="26084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7A7C0C-F891-22E0-6448-6F4E5EA78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48" y="1050008"/>
            <a:ext cx="3890253" cy="302443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15BEF2-7CEE-8A32-2A1F-60C3A42E6DFD}"/>
              </a:ext>
            </a:extLst>
          </p:cNvPr>
          <p:cNvCxnSpPr>
            <a:cxnSpLocks/>
          </p:cNvCxnSpPr>
          <p:nvPr/>
        </p:nvCxnSpPr>
        <p:spPr>
          <a:xfrm>
            <a:off x="1808957" y="1057283"/>
            <a:ext cx="698347" cy="29942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2293D4E-E51B-3986-D7C6-059DD39D6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4228465"/>
            <a:ext cx="5715000" cy="256222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B7E6913D-F357-C572-53C9-D5F3BF2D49CE}"/>
              </a:ext>
            </a:extLst>
          </p:cNvPr>
          <p:cNvSpPr/>
          <p:nvPr/>
        </p:nvSpPr>
        <p:spPr>
          <a:xfrm>
            <a:off x="1467228" y="899661"/>
            <a:ext cx="265889" cy="3006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c</a:t>
            </a:r>
            <a:endParaRPr lang="he-IL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F279DD-7E0D-50E5-5A08-D146CAA95921}"/>
              </a:ext>
            </a:extLst>
          </p:cNvPr>
          <p:cNvSpPr/>
          <p:nvPr/>
        </p:nvSpPr>
        <p:spPr>
          <a:xfrm>
            <a:off x="7276289" y="3489054"/>
            <a:ext cx="4299626" cy="9885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For point c : </a:t>
            </a:r>
            <a:r>
              <a:rPr lang="he-IL" dirty="0"/>
              <a:t>צריך לצאת 173 בגלל 211-38</a:t>
            </a:r>
          </a:p>
        </p:txBody>
      </p:sp>
    </p:spTree>
    <p:extLst>
      <p:ext uri="{BB962C8B-B14F-4D97-AF65-F5344CB8AC3E}">
        <p14:creationId xmlns:p14="http://schemas.microsoft.com/office/powerpoint/2010/main" val="2973812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A31D1A2-80A3-FA17-03AD-25730570B52B}"/>
              </a:ext>
            </a:extLst>
          </p:cNvPr>
          <p:cNvSpPr txBox="1">
            <a:spLocks/>
          </p:cNvSpPr>
          <p:nvPr/>
        </p:nvSpPr>
        <p:spPr>
          <a:xfrm>
            <a:off x="11702374" y="67310"/>
            <a:ext cx="4896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11</a:t>
            </a:fld>
            <a:endParaRPr lang="he-IL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4C896C-8441-12CB-129B-47B6BB9274DA}"/>
              </a:ext>
            </a:extLst>
          </p:cNvPr>
          <p:cNvSpPr txBox="1"/>
          <p:nvPr/>
        </p:nvSpPr>
        <p:spPr>
          <a:xfrm>
            <a:off x="1660187" y="0"/>
            <a:ext cx="8871625" cy="608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 b="1" u="sng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>
                <a:solidFill>
                  <a:srgbClr val="0070C0"/>
                </a:solidFill>
              </a:rPr>
              <a:t>11.4 - Code of the “main” function and set of intermediate images - </a:t>
            </a:r>
            <a:r>
              <a:rPr lang="en-US" dirty="0">
                <a:solidFill>
                  <a:srgbClr val="00B050"/>
                </a:solidFill>
              </a:rPr>
              <a:t>part 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A66066-C4FA-9F4F-8507-620DC7189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425"/>
            <a:ext cx="8972550" cy="58197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6B6ABC6-93DD-18B6-E072-74BF62B69D33}"/>
              </a:ext>
            </a:extLst>
          </p:cNvPr>
          <p:cNvSpPr/>
          <p:nvPr/>
        </p:nvSpPr>
        <p:spPr>
          <a:xfrm>
            <a:off x="9001529" y="2247090"/>
            <a:ext cx="3060565" cy="1488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In addition – as mentioned before – the s2dpoint struct &amp; the validation process to prevent clipping in located at the header file </a:t>
            </a:r>
          </a:p>
        </p:txBody>
      </p:sp>
    </p:spTree>
    <p:extLst>
      <p:ext uri="{BB962C8B-B14F-4D97-AF65-F5344CB8AC3E}">
        <p14:creationId xmlns:p14="http://schemas.microsoft.com/office/powerpoint/2010/main" val="3006464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A31D1A2-80A3-FA17-03AD-25730570B52B}"/>
              </a:ext>
            </a:extLst>
          </p:cNvPr>
          <p:cNvSpPr txBox="1">
            <a:spLocks/>
          </p:cNvSpPr>
          <p:nvPr/>
        </p:nvSpPr>
        <p:spPr>
          <a:xfrm>
            <a:off x="11721830" y="67310"/>
            <a:ext cx="4701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12</a:t>
            </a:fld>
            <a:endParaRPr lang="he-IL" sz="1600" dirty="0"/>
          </a:p>
        </p:txBody>
      </p:sp>
      <p:pic>
        <p:nvPicPr>
          <p:cNvPr id="3" name="Picture 2" descr="A white background with a black and grey square&#10;&#10;Description automatically generated with medium confidence">
            <a:extLst>
              <a:ext uri="{FF2B5EF4-FFF2-40B4-BE49-F238E27FC236}">
                <a16:creationId xmlns:a16="http://schemas.microsoft.com/office/drawing/2014/main" id="{5C40E831-B62A-38EC-6C3E-D9226A09D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32" y="1225684"/>
            <a:ext cx="3048000" cy="2286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066CDE-9C15-B903-F4EB-26311530413B}"/>
              </a:ext>
            </a:extLst>
          </p:cNvPr>
          <p:cNvSpPr txBox="1"/>
          <p:nvPr/>
        </p:nvSpPr>
        <p:spPr>
          <a:xfrm>
            <a:off x="1660187" y="0"/>
            <a:ext cx="887162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 b="1" u="sng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>
                <a:solidFill>
                  <a:srgbClr val="0070C0"/>
                </a:solidFill>
              </a:rPr>
              <a:t>11.4 - Code of the “main” function and set of intermediate images - </a:t>
            </a:r>
            <a:r>
              <a:rPr lang="en-US" dirty="0">
                <a:solidFill>
                  <a:srgbClr val="00B050"/>
                </a:solidFill>
              </a:rPr>
              <a:t>part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A6090-6EDF-E6CE-456A-5B1B43EAC960}"/>
              </a:ext>
            </a:extLst>
          </p:cNvPr>
          <p:cNvSpPr/>
          <p:nvPr/>
        </p:nvSpPr>
        <p:spPr>
          <a:xfrm>
            <a:off x="1287293" y="365125"/>
            <a:ext cx="9792509" cy="7631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The set of the intermediate images – every new rectangle (6 total) will be numbered and its A and B1 coordinates &amp; their transparencies and gray levels – will be written next to the new image 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6359CE-89BB-5590-79CA-0E687BC32FCB}"/>
                  </a:ext>
                </a:extLst>
              </p:cNvPr>
              <p:cNvSpPr txBox="1"/>
              <p:nvPr/>
            </p:nvSpPr>
            <p:spPr>
              <a:xfrm>
                <a:off x="116730" y="3609068"/>
                <a:ext cx="2256817" cy="120032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he-IL"/>
                        <m:t>{</m:t>
                      </m:r>
                      <m:r>
                        <m:rPr>
                          <m:nor/>
                        </m:rPr>
                        <a:rPr lang="he-IL"/>
                        <m:t>0</m:t>
                      </m:r>
                      <m:r>
                        <m:rPr>
                          <m:nor/>
                        </m:rPr>
                        <a:rPr lang="he-IL"/>
                        <m:t>,</m:t>
                      </m:r>
                      <m:r>
                        <m:rPr>
                          <m:nor/>
                        </m:rPr>
                        <a:rPr lang="he-IL"/>
                        <m:t> </m:t>
                      </m:r>
                      <m:r>
                        <m:rPr>
                          <m:nor/>
                        </m:rPr>
                        <a:rPr lang="en-US" b="0" i="0" smtClean="0"/>
                        <m:t>239</m:t>
                      </m:r>
                      <m:r>
                        <m:rPr>
                          <m:nor/>
                        </m:rPr>
                        <a:rPr lang="he-IL"/>
                        <m:t>}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150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𝑡𝑟𝑎𝑛𝑠𝑝𝑎𝑟𝑎𝑛𝑐𝑦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𝑔𝑟𝑎𝑦𝑙𝑒𝑣𝑒𝑙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50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6359CE-89BB-5590-79CA-0E687BC32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30" y="3609068"/>
                <a:ext cx="2256817" cy="1200329"/>
              </a:xfrm>
              <a:prstGeom prst="rect">
                <a:avLst/>
              </a:prstGeom>
              <a:blipFill>
                <a:blip r:embed="rId3"/>
                <a:stretch>
                  <a:fillRect b="-351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F3AE7293-5BD1-CB1D-260E-17FE64780726}"/>
              </a:ext>
            </a:extLst>
          </p:cNvPr>
          <p:cNvSpPr/>
          <p:nvPr/>
        </p:nvSpPr>
        <p:spPr>
          <a:xfrm>
            <a:off x="583659" y="2052536"/>
            <a:ext cx="321013" cy="3161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1</a:t>
            </a:r>
            <a:endParaRPr lang="he-IL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A7909F1-1939-6D51-E36C-7F4F85B4E5B4}"/>
              </a:ext>
            </a:extLst>
          </p:cNvPr>
          <p:cNvSpPr/>
          <p:nvPr/>
        </p:nvSpPr>
        <p:spPr>
          <a:xfrm>
            <a:off x="3297677" y="1989305"/>
            <a:ext cx="1128408" cy="6906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2" name="Picture 11" descr="A close-up of a grey square&#10;&#10;Description automatically generated">
            <a:extLst>
              <a:ext uri="{FF2B5EF4-FFF2-40B4-BE49-F238E27FC236}">
                <a16:creationId xmlns:a16="http://schemas.microsoft.com/office/drawing/2014/main" id="{9DD0906C-9659-921D-CF13-DE824D7620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1225684"/>
            <a:ext cx="3048000" cy="2286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E7665B-22A8-3578-B668-0EF984FF2BE7}"/>
                  </a:ext>
                </a:extLst>
              </p:cNvPr>
              <p:cNvSpPr txBox="1"/>
              <p:nvPr/>
            </p:nvSpPr>
            <p:spPr>
              <a:xfrm>
                <a:off x="4944895" y="3594529"/>
                <a:ext cx="2357338" cy="120032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he-IL"/>
                        <m:t>{</m:t>
                      </m:r>
                      <m:r>
                        <m:rPr>
                          <m:nor/>
                        </m:rPr>
                        <a:rPr lang="he-IL" b="0" i="0" smtClean="0"/>
                        <m:t>7</m:t>
                      </m:r>
                      <m:r>
                        <m:rPr>
                          <m:nor/>
                        </m:rPr>
                        <a:rPr lang="he-IL"/>
                        <m:t>0</m:t>
                      </m:r>
                      <m:r>
                        <m:rPr>
                          <m:nor/>
                        </m:rPr>
                        <a:rPr lang="he-IL"/>
                        <m:t>,</m:t>
                      </m:r>
                      <m:r>
                        <m:rPr>
                          <m:nor/>
                        </m:rPr>
                        <a:rPr lang="he-IL"/>
                        <m:t> </m:t>
                      </m:r>
                      <m:r>
                        <m:rPr>
                          <m:nor/>
                        </m:rPr>
                        <a:rPr lang="en-US" b="0" i="0" smtClean="0"/>
                        <m:t>170</m:t>
                      </m:r>
                      <m:r>
                        <m:rPr>
                          <m:nor/>
                        </m:rPr>
                        <a:rPr lang="he-IL"/>
                        <m:t>}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𝑡𝑟𝑎𝑛𝑠𝑝𝑎𝑟𝑎𝑛𝑐𝑦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𝑔𝑟𝑎𝑦𝑙𝑒𝑣𝑒𝑙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E7665B-22A8-3578-B668-0EF984FF2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895" y="3594529"/>
                <a:ext cx="2357338" cy="1200329"/>
              </a:xfrm>
              <a:prstGeom prst="rect">
                <a:avLst/>
              </a:prstGeom>
              <a:blipFill>
                <a:blip r:embed="rId5"/>
                <a:stretch>
                  <a:fillRect b="-301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02529FDF-5F8E-6138-8587-BA1E3145CAFD}"/>
              </a:ext>
            </a:extLst>
          </p:cNvPr>
          <p:cNvSpPr/>
          <p:nvPr/>
        </p:nvSpPr>
        <p:spPr>
          <a:xfrm>
            <a:off x="6073303" y="2368684"/>
            <a:ext cx="321013" cy="3161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2</a:t>
            </a:r>
            <a:endParaRPr lang="he-IL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E9F8ECA-9158-D56A-8A6D-0C61966DA9F4}"/>
              </a:ext>
            </a:extLst>
          </p:cNvPr>
          <p:cNvSpPr/>
          <p:nvPr/>
        </p:nvSpPr>
        <p:spPr>
          <a:xfrm>
            <a:off x="7748082" y="2023352"/>
            <a:ext cx="1142999" cy="6906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7" name="Picture 16" descr="A group of squares on a white background&#10;&#10;Description automatically generated">
            <a:extLst>
              <a:ext uri="{FF2B5EF4-FFF2-40B4-BE49-F238E27FC236}">
                <a16:creationId xmlns:a16="http://schemas.microsoft.com/office/drawing/2014/main" id="{DF834A6B-D526-E142-5860-7DC5B4F0A6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270" y="1225684"/>
            <a:ext cx="3048000" cy="2286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8A99030F-B1A8-A845-E412-BFB6475CBFDC}"/>
              </a:ext>
            </a:extLst>
          </p:cNvPr>
          <p:cNvSpPr/>
          <p:nvPr/>
        </p:nvSpPr>
        <p:spPr>
          <a:xfrm>
            <a:off x="10486417" y="3036650"/>
            <a:ext cx="321013" cy="3161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3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7FD7CD-DFC8-A438-B225-EFAE61A6D568}"/>
                  </a:ext>
                </a:extLst>
              </p:cNvPr>
              <p:cNvSpPr txBox="1"/>
              <p:nvPr/>
            </p:nvSpPr>
            <p:spPr>
              <a:xfrm>
                <a:off x="9717932" y="3594528"/>
                <a:ext cx="2357338" cy="120032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he-IL"/>
                        <m:t>{</m:t>
                      </m:r>
                      <m:r>
                        <m:rPr>
                          <m:nor/>
                        </m:rPr>
                        <a:rPr lang="he-IL" b="0" i="1" smtClean="0"/>
                        <m:t>190</m:t>
                      </m:r>
                      <m:r>
                        <m:rPr>
                          <m:nor/>
                        </m:rPr>
                        <a:rPr lang="he-IL"/>
                        <m:t>,</m:t>
                      </m:r>
                      <m:r>
                        <m:rPr>
                          <m:nor/>
                        </m:rPr>
                        <a:rPr lang="he-IL"/>
                        <m:t> </m:t>
                      </m:r>
                      <m:r>
                        <m:rPr>
                          <m:nor/>
                        </m:rPr>
                        <a:rPr lang="en-US" b="0" i="0" smtClean="0"/>
                        <m:t>120</m:t>
                      </m:r>
                      <m:r>
                        <m:rPr>
                          <m:nor/>
                        </m:rPr>
                        <a:rPr lang="he-IL"/>
                        <m:t>}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319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𝑡𝑟𝑎𝑛𝑠𝑝𝑎𝑟𝑎𝑛𝑐𝑦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150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𝑔𝑟𝑎𝑦𝑙𝑒𝑣𝑒𝑙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150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D7FD7CD-DFC8-A438-B225-EFAE61A6D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7932" y="3594528"/>
                <a:ext cx="2357338" cy="1200329"/>
              </a:xfrm>
              <a:prstGeom prst="rect">
                <a:avLst/>
              </a:prstGeom>
              <a:blipFill>
                <a:blip r:embed="rId7"/>
                <a:stretch>
                  <a:fillRect b="-301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CC747FAA-5BAD-532E-DAF5-4294D0F3F5B2}"/>
              </a:ext>
            </a:extLst>
          </p:cNvPr>
          <p:cNvSpPr/>
          <p:nvPr/>
        </p:nvSpPr>
        <p:spPr>
          <a:xfrm>
            <a:off x="9387191" y="5476672"/>
            <a:ext cx="2804809" cy="7782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Continue in the next slide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3864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A31D1A2-80A3-FA17-03AD-25730570B52B}"/>
              </a:ext>
            </a:extLst>
          </p:cNvPr>
          <p:cNvSpPr txBox="1">
            <a:spLocks/>
          </p:cNvSpPr>
          <p:nvPr/>
        </p:nvSpPr>
        <p:spPr>
          <a:xfrm>
            <a:off x="11731557" y="67310"/>
            <a:ext cx="4604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13</a:t>
            </a:fld>
            <a:endParaRPr lang="he-IL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BB5113-99DE-5010-66D3-0FF4B3A7BADC}"/>
              </a:ext>
            </a:extLst>
          </p:cNvPr>
          <p:cNvSpPr txBox="1"/>
          <p:nvPr/>
        </p:nvSpPr>
        <p:spPr>
          <a:xfrm>
            <a:off x="1660187" y="0"/>
            <a:ext cx="887162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 b="1" u="sng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>
                <a:solidFill>
                  <a:srgbClr val="0070C0"/>
                </a:solidFill>
              </a:rPr>
              <a:t>11.4 - Code of the “main” function and set of intermediate images - </a:t>
            </a:r>
            <a:r>
              <a:rPr lang="en-US" dirty="0">
                <a:solidFill>
                  <a:srgbClr val="00B050"/>
                </a:solidFill>
              </a:rPr>
              <a:t>part 3</a:t>
            </a:r>
          </a:p>
        </p:txBody>
      </p:sp>
      <p:pic>
        <p:nvPicPr>
          <p:cNvPr id="5" name="Picture 4" descr="A black and grey squares&#10;&#10;Description automatically generated">
            <a:extLst>
              <a:ext uri="{FF2B5EF4-FFF2-40B4-BE49-F238E27FC236}">
                <a16:creationId xmlns:a16="http://schemas.microsoft.com/office/drawing/2014/main" id="{6A9B747E-629E-ECF3-58D3-3E030A06A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507" y="1293777"/>
            <a:ext cx="3048000" cy="2286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25FF207-4E2B-DD19-6B67-CDA0ECD71564}"/>
              </a:ext>
            </a:extLst>
          </p:cNvPr>
          <p:cNvSpPr/>
          <p:nvPr/>
        </p:nvSpPr>
        <p:spPr>
          <a:xfrm>
            <a:off x="0" y="2091445"/>
            <a:ext cx="1142999" cy="6906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FD67DE-B031-AFFA-83F4-66548411ACF3}"/>
              </a:ext>
            </a:extLst>
          </p:cNvPr>
          <p:cNvSpPr/>
          <p:nvPr/>
        </p:nvSpPr>
        <p:spPr>
          <a:xfrm>
            <a:off x="1287293" y="365125"/>
            <a:ext cx="9792509" cy="7631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The set of the intermediate images – every new rectangle (6 total) will be numbered and its A and B1 coordinates &amp; their transparencies and gray levels – will be written next to the new image 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D45913-98D3-7428-395B-30C6D25DBA75}"/>
                  </a:ext>
                </a:extLst>
              </p:cNvPr>
              <p:cNvSpPr txBox="1"/>
              <p:nvPr/>
            </p:nvSpPr>
            <p:spPr>
              <a:xfrm>
                <a:off x="1660187" y="3745254"/>
                <a:ext cx="2256817" cy="120032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he-IL"/>
                        <m:t>{</m:t>
                      </m:r>
                      <m:r>
                        <m:rPr>
                          <m:nor/>
                        </m:rPr>
                        <a:rPr lang="he-IL" b="0" i="0" smtClean="0"/>
                        <m:t>10</m:t>
                      </m:r>
                      <m:r>
                        <m:rPr>
                          <m:nor/>
                        </m:rPr>
                        <a:rPr lang="he-IL"/>
                        <m:t>0</m:t>
                      </m:r>
                      <m:r>
                        <m:rPr>
                          <m:nor/>
                        </m:rPr>
                        <a:rPr lang="he-IL"/>
                        <m:t>,</m:t>
                      </m:r>
                      <m:r>
                        <m:rPr>
                          <m:nor/>
                        </m:rPr>
                        <a:rPr lang="he-IL"/>
                        <m:t> </m:t>
                      </m:r>
                      <m:r>
                        <m:rPr>
                          <m:nor/>
                        </m:rPr>
                        <a:rPr lang="en-US" b="0" i="0" smtClean="0"/>
                        <m:t>220</m:t>
                      </m:r>
                      <m:r>
                        <m:rPr>
                          <m:nor/>
                        </m:rPr>
                        <a:rPr lang="he-IL"/>
                        <m:t>}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200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𝑡𝑟𝑎𝑛𝑠𝑝𝑎𝑟𝑎𝑛𝑐𝑦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𝑔𝑟𝑎𝑦𝑙𝑒𝑣𝑒𝑙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D45913-98D3-7428-395B-30C6D25DB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0187" y="3745254"/>
                <a:ext cx="2256817" cy="1200329"/>
              </a:xfrm>
              <a:prstGeom prst="rect">
                <a:avLst/>
              </a:prstGeom>
              <a:blipFill>
                <a:blip r:embed="rId3"/>
                <a:stretch>
                  <a:fillRect b="-351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Right 8">
            <a:extLst>
              <a:ext uri="{FF2B5EF4-FFF2-40B4-BE49-F238E27FC236}">
                <a16:creationId xmlns:a16="http://schemas.microsoft.com/office/drawing/2014/main" id="{2BF38669-154C-F20F-FCAE-C9A7593AA8AF}"/>
              </a:ext>
            </a:extLst>
          </p:cNvPr>
          <p:cNvSpPr/>
          <p:nvPr/>
        </p:nvSpPr>
        <p:spPr>
          <a:xfrm>
            <a:off x="4442298" y="2091445"/>
            <a:ext cx="1142999" cy="6906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Picture 10" descr="A group of squares and rectangles&#10;&#10;Description automatically generated">
            <a:extLst>
              <a:ext uri="{FF2B5EF4-FFF2-40B4-BE49-F238E27FC236}">
                <a16:creationId xmlns:a16="http://schemas.microsoft.com/office/drawing/2014/main" id="{76E2DF1A-753D-5CDE-C09B-3525B81671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088" y="1293777"/>
            <a:ext cx="3048000" cy="2286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Arrow: Bent 12">
            <a:extLst>
              <a:ext uri="{FF2B5EF4-FFF2-40B4-BE49-F238E27FC236}">
                <a16:creationId xmlns:a16="http://schemas.microsoft.com/office/drawing/2014/main" id="{17B3B377-3072-A508-9DE1-B027D199176B}"/>
              </a:ext>
            </a:extLst>
          </p:cNvPr>
          <p:cNvSpPr/>
          <p:nvPr/>
        </p:nvSpPr>
        <p:spPr>
          <a:xfrm rot="5400000">
            <a:off x="9499485" y="1747297"/>
            <a:ext cx="1098367" cy="1873387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pic>
        <p:nvPicPr>
          <p:cNvPr id="15" name="Picture 14" descr="A black and white image of different squares&#10;&#10;Description automatically generated">
            <a:extLst>
              <a:ext uri="{FF2B5EF4-FFF2-40B4-BE49-F238E27FC236}">
                <a16:creationId xmlns:a16="http://schemas.microsoft.com/office/drawing/2014/main" id="{4883F82D-088B-A52B-F9F9-3F6717DD72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837" y="3288944"/>
            <a:ext cx="3048000" cy="22860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7A27931-C9FE-B920-421B-E3365FAE95DF}"/>
                  </a:ext>
                </a:extLst>
              </p:cNvPr>
              <p:cNvSpPr txBox="1"/>
              <p:nvPr/>
            </p:nvSpPr>
            <p:spPr>
              <a:xfrm>
                <a:off x="5981297" y="3745254"/>
                <a:ext cx="2293701" cy="120032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he-IL"/>
                        <m:t>{</m:t>
                      </m:r>
                      <m:r>
                        <m:rPr>
                          <m:nor/>
                        </m:rPr>
                        <a:rPr lang="he-IL" b="0" i="0" smtClean="0"/>
                        <m:t>20</m:t>
                      </m:r>
                      <m:r>
                        <m:rPr>
                          <m:nor/>
                        </m:rPr>
                        <a:rPr lang="he-IL"/>
                        <m:t>0</m:t>
                      </m:r>
                      <m:r>
                        <m:rPr>
                          <m:nor/>
                        </m:rPr>
                        <a:rPr lang="he-IL"/>
                        <m:t>,</m:t>
                      </m:r>
                      <m:r>
                        <m:rPr>
                          <m:nor/>
                        </m:rPr>
                        <a:rPr lang="he-IL"/>
                        <m:t> </m:t>
                      </m:r>
                      <m:r>
                        <m:rPr>
                          <m:nor/>
                        </m:rPr>
                        <a:rPr lang="en-US" b="0" i="0" smtClean="0"/>
                        <m:t>230</m:t>
                      </m:r>
                      <m:r>
                        <m:rPr>
                          <m:nor/>
                        </m:rPr>
                        <a:rPr lang="he-IL"/>
                        <m:t>}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315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210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𝑡𝑟𝑎𝑛𝑠𝑝𝑎𝑟𝑎𝑛𝑐𝑦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150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𝑔𝑟𝑎𝑦𝑙𝑒𝑣𝑒𝑙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150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7A27931-C9FE-B920-421B-E3365FAE9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297" y="3745254"/>
                <a:ext cx="2293701" cy="1200329"/>
              </a:xfrm>
              <a:prstGeom prst="rect">
                <a:avLst/>
              </a:prstGeom>
              <a:blipFill>
                <a:blip r:embed="rId6"/>
                <a:stretch>
                  <a:fillRect b="-3518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00AD54-1C3F-6822-5804-091D8E4A0587}"/>
                  </a:ext>
                </a:extLst>
              </p:cNvPr>
              <p:cNvSpPr txBox="1"/>
              <p:nvPr/>
            </p:nvSpPr>
            <p:spPr>
              <a:xfrm>
                <a:off x="9585393" y="5642254"/>
                <a:ext cx="2293701" cy="120032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he-IL"/>
                        <m:t>{</m:t>
                      </m:r>
                      <m:r>
                        <m:rPr>
                          <m:nor/>
                        </m:rPr>
                        <a:rPr lang="he-IL" b="0" i="0" smtClean="0"/>
                        <m:t>21</m:t>
                      </m:r>
                      <m:r>
                        <m:rPr>
                          <m:nor/>
                        </m:rPr>
                        <a:rPr lang="he-IL"/>
                        <m:t>0</m:t>
                      </m:r>
                      <m:r>
                        <m:rPr>
                          <m:nor/>
                        </m:rPr>
                        <a:rPr lang="he-IL"/>
                        <m:t>,</m:t>
                      </m:r>
                      <m:r>
                        <m:rPr>
                          <m:nor/>
                        </m:rPr>
                        <a:rPr lang="he-IL"/>
                        <m:t> </m:t>
                      </m:r>
                      <m:r>
                        <m:rPr>
                          <m:nor/>
                        </m:rPr>
                        <a:rPr lang="en-US" b="0" i="0" smtClean="0"/>
                        <m:t>238</m:t>
                      </m:r>
                      <m:r>
                        <m:rPr>
                          <m:nor/>
                        </m:rPr>
                        <a:rPr lang="he-IL"/>
                        <m:t>}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290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195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𝑡𝑟𝑎𝑛𝑠𝑝𝑎𝑟𝑎𝑛𝑐𝑦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𝑔𝑟𝑎𝑦𝑙𝑒𝑣𝑒𝑙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00AD54-1C3F-6822-5804-091D8E4A0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5393" y="5642254"/>
                <a:ext cx="2293701" cy="1200329"/>
              </a:xfrm>
              <a:prstGeom prst="rect">
                <a:avLst/>
              </a:prstGeom>
              <a:blipFill>
                <a:blip r:embed="rId7"/>
                <a:stretch>
                  <a:fillRect b="-353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94B1183B-51CA-BE82-5F74-C81112EA5DF4}"/>
              </a:ext>
            </a:extLst>
          </p:cNvPr>
          <p:cNvSpPr/>
          <p:nvPr/>
        </p:nvSpPr>
        <p:spPr>
          <a:xfrm>
            <a:off x="3756497" y="1734400"/>
            <a:ext cx="321013" cy="3161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4</a:t>
            </a:r>
            <a:endParaRPr lang="he-IL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D1EB54E-56C6-85D5-787A-D34FA77315F2}"/>
              </a:ext>
            </a:extLst>
          </p:cNvPr>
          <p:cNvSpPr/>
          <p:nvPr/>
        </p:nvSpPr>
        <p:spPr>
          <a:xfrm>
            <a:off x="7200088" y="1157331"/>
            <a:ext cx="321013" cy="3161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5</a:t>
            </a:r>
            <a:endParaRPr lang="he-IL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4A7152D-0C84-B4B0-CD71-B7B7F743BF4C}"/>
              </a:ext>
            </a:extLst>
          </p:cNvPr>
          <p:cNvSpPr/>
          <p:nvPr/>
        </p:nvSpPr>
        <p:spPr>
          <a:xfrm>
            <a:off x="11558081" y="3764710"/>
            <a:ext cx="321013" cy="3161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6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15769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A31D1A2-80A3-FA17-03AD-25730570B52B}"/>
              </a:ext>
            </a:extLst>
          </p:cNvPr>
          <p:cNvSpPr txBox="1">
            <a:spLocks/>
          </p:cNvSpPr>
          <p:nvPr/>
        </p:nvSpPr>
        <p:spPr>
          <a:xfrm>
            <a:off x="11770468" y="67310"/>
            <a:ext cx="421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14</a:t>
            </a:fld>
            <a:endParaRPr lang="he-IL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11CD8E-58ED-1D08-4C23-F0510B0DF438}"/>
              </a:ext>
            </a:extLst>
          </p:cNvPr>
          <p:cNvSpPr txBox="1"/>
          <p:nvPr/>
        </p:nvSpPr>
        <p:spPr>
          <a:xfrm>
            <a:off x="1660187" y="0"/>
            <a:ext cx="887162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 b="1" u="sng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>
                <a:solidFill>
                  <a:srgbClr val="0070C0"/>
                </a:solidFill>
              </a:rPr>
              <a:t>11.4 - Code of the “main” function and set of intermediate images - </a:t>
            </a:r>
            <a:r>
              <a:rPr lang="en-US" dirty="0">
                <a:solidFill>
                  <a:srgbClr val="00B050"/>
                </a:solidFill>
              </a:rPr>
              <a:t>part 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0FA47A-4259-95BF-529C-36ED2AE0141C}"/>
              </a:ext>
            </a:extLst>
          </p:cNvPr>
          <p:cNvSpPr/>
          <p:nvPr/>
        </p:nvSpPr>
        <p:spPr>
          <a:xfrm>
            <a:off x="4135876" y="761409"/>
            <a:ext cx="3920246" cy="4280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The final form – all 6 rectangles – is:</a:t>
            </a:r>
            <a:endParaRPr lang="he-IL" dirty="0"/>
          </a:p>
        </p:txBody>
      </p:sp>
      <p:pic>
        <p:nvPicPr>
          <p:cNvPr id="5" name="Picture 4" descr="A black and white image of different squares&#10;&#10;Description automatically generated">
            <a:extLst>
              <a:ext uri="{FF2B5EF4-FFF2-40B4-BE49-F238E27FC236}">
                <a16:creationId xmlns:a16="http://schemas.microsoft.com/office/drawing/2014/main" id="{90B14EA1-7D98-9B4C-BC90-EEA2CE29E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697" y="1537965"/>
            <a:ext cx="4382605" cy="32869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5869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A31D1A2-80A3-FA17-03AD-25730570B52B}"/>
              </a:ext>
            </a:extLst>
          </p:cNvPr>
          <p:cNvSpPr txBox="1">
            <a:spLocks/>
          </p:cNvSpPr>
          <p:nvPr/>
        </p:nvSpPr>
        <p:spPr>
          <a:xfrm>
            <a:off x="11751013" y="67310"/>
            <a:ext cx="4409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15</a:t>
            </a:fld>
            <a:endParaRPr lang="he-IL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9E185B-0A6F-A848-4DF1-8827CFC0E2D9}"/>
              </a:ext>
            </a:extLst>
          </p:cNvPr>
          <p:cNvSpPr txBox="1"/>
          <p:nvPr/>
        </p:nvSpPr>
        <p:spPr>
          <a:xfrm>
            <a:off x="4105071" y="0"/>
            <a:ext cx="3981857" cy="432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 b="1" u="sng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>
                <a:solidFill>
                  <a:srgbClr val="0070C0"/>
                </a:solidFill>
              </a:rPr>
              <a:t>11.5 – what did we learned?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443B0-E69A-B0AC-FD64-9BB54913135F}"/>
              </a:ext>
            </a:extLst>
          </p:cNvPr>
          <p:cNvSpPr txBox="1"/>
          <p:nvPr/>
        </p:nvSpPr>
        <p:spPr>
          <a:xfrm>
            <a:off x="3046378" y="904832"/>
            <a:ext cx="6099242" cy="120032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 algn="l" rtl="0">
              <a:buFont typeface="+mj-lt"/>
              <a:buAutoNum type="arabicPeriod"/>
            </a:pPr>
            <a:r>
              <a:rPr lang="en-US" dirty="0"/>
              <a:t>We learned how to use the bmp viewer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How overlapping creates different shades from the original and how its calculated</a:t>
            </a:r>
          </a:p>
          <a:p>
            <a:pPr marL="342900" indent="-342900" algn="l" rtl="0">
              <a:buFont typeface="+mj-lt"/>
              <a:buAutoNum type="arabicPeriod"/>
            </a:pPr>
            <a:r>
              <a:rPr lang="en-US" dirty="0"/>
              <a:t>How to avoid clipping using smart solutions </a:t>
            </a:r>
          </a:p>
        </p:txBody>
      </p:sp>
    </p:spTree>
    <p:extLst>
      <p:ext uri="{BB962C8B-B14F-4D97-AF65-F5344CB8AC3E}">
        <p14:creationId xmlns:p14="http://schemas.microsoft.com/office/powerpoint/2010/main" val="3602958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A31D1A2-80A3-FA17-03AD-25730570B52B}"/>
              </a:ext>
            </a:extLst>
          </p:cNvPr>
          <p:cNvSpPr txBox="1">
            <a:spLocks/>
          </p:cNvSpPr>
          <p:nvPr/>
        </p:nvSpPr>
        <p:spPr>
          <a:xfrm>
            <a:off x="11879094" y="67310"/>
            <a:ext cx="3129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2</a:t>
            </a:fld>
            <a:endParaRPr lang="he-IL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5C67F2-97A4-2650-AA26-B1DDFEB0A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484" y="160037"/>
            <a:ext cx="9253031" cy="609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949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A31D1A2-80A3-FA17-03AD-25730570B52B}"/>
              </a:ext>
            </a:extLst>
          </p:cNvPr>
          <p:cNvSpPr txBox="1">
            <a:spLocks/>
          </p:cNvSpPr>
          <p:nvPr/>
        </p:nvSpPr>
        <p:spPr>
          <a:xfrm>
            <a:off x="11879094" y="67310"/>
            <a:ext cx="3129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3</a:t>
            </a:fld>
            <a:endParaRPr lang="he-IL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C379A9-8272-DF33-335D-37FA5D5F711C}"/>
              </a:ext>
            </a:extLst>
          </p:cNvPr>
          <p:cNvSpPr txBox="1"/>
          <p:nvPr/>
        </p:nvSpPr>
        <p:spPr>
          <a:xfrm>
            <a:off x="2464341" y="67310"/>
            <a:ext cx="7263318" cy="543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 b="1" u="sng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>
                <a:solidFill>
                  <a:srgbClr val="0070C0"/>
                </a:solidFill>
              </a:rPr>
              <a:t>11.1 - Code of the function “AddGrayRectangle”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5A00BE-5091-6342-69FB-45A5B3AFD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7125"/>
            <a:ext cx="12192000" cy="275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05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A31D1A2-80A3-FA17-03AD-25730570B52B}"/>
              </a:ext>
            </a:extLst>
          </p:cNvPr>
          <p:cNvSpPr txBox="1">
            <a:spLocks/>
          </p:cNvSpPr>
          <p:nvPr/>
        </p:nvSpPr>
        <p:spPr>
          <a:xfrm>
            <a:off x="11879094" y="67310"/>
            <a:ext cx="3129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4</a:t>
            </a:fld>
            <a:endParaRPr lang="he-IL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59D532-82AF-50CA-4368-0C4D6961F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3438"/>
            <a:ext cx="4689951" cy="55447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6F366D-CC2C-B832-2293-4F6281C5A483}"/>
              </a:ext>
            </a:extLst>
          </p:cNvPr>
          <p:cNvCxnSpPr>
            <a:cxnSpLocks/>
          </p:cNvCxnSpPr>
          <p:nvPr/>
        </p:nvCxnSpPr>
        <p:spPr>
          <a:xfrm flipH="1" flipV="1">
            <a:off x="739302" y="1755404"/>
            <a:ext cx="126460" cy="141051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757A578-B2F5-B3BC-B9B4-5398300C7940}"/>
              </a:ext>
            </a:extLst>
          </p:cNvPr>
          <p:cNvSpPr/>
          <p:nvPr/>
        </p:nvSpPr>
        <p:spPr>
          <a:xfrm>
            <a:off x="0" y="3165914"/>
            <a:ext cx="2808886" cy="27776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In order to test clipping from the top (row direction) -we changed the value of the first rectangle from 239 to 250 – increase by 11 – to test the clipping. We expect the rectangle will be drawn and the point will be the at B1 max value which is 239!</a:t>
            </a:r>
            <a:endParaRPr lang="he-IL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DA0A49D-C3CE-453E-8876-932FB2645921}"/>
              </a:ext>
            </a:extLst>
          </p:cNvPr>
          <p:cNvSpPr/>
          <p:nvPr/>
        </p:nvSpPr>
        <p:spPr>
          <a:xfrm>
            <a:off x="4976155" y="1190752"/>
            <a:ext cx="1311613" cy="7198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57A2DCB-EACF-6705-B7B9-88D422394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973" y="855696"/>
            <a:ext cx="5618028" cy="297217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11CF4AD-0181-59DA-CF5B-0CABDD73DCB3}"/>
              </a:ext>
            </a:extLst>
          </p:cNvPr>
          <p:cNvCxnSpPr>
            <a:cxnSpLocks/>
          </p:cNvCxnSpPr>
          <p:nvPr/>
        </p:nvCxnSpPr>
        <p:spPr>
          <a:xfrm flipV="1">
            <a:off x="5973861" y="1580082"/>
            <a:ext cx="592766" cy="65492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332E0F5D-0628-644A-6FA1-F09CB804D244}"/>
              </a:ext>
            </a:extLst>
          </p:cNvPr>
          <p:cNvSpPr/>
          <p:nvPr/>
        </p:nvSpPr>
        <p:spPr>
          <a:xfrm>
            <a:off x="6573973" y="1395481"/>
            <a:ext cx="167295" cy="1556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783CCFF-6AC5-A742-9D6B-63E71A0E4482}"/>
              </a:ext>
            </a:extLst>
          </p:cNvPr>
          <p:cNvSpPr/>
          <p:nvPr/>
        </p:nvSpPr>
        <p:spPr>
          <a:xfrm>
            <a:off x="10739336" y="1473302"/>
            <a:ext cx="379379" cy="50583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4CA6545-9642-D8B1-B2A5-98834075A6EE}"/>
              </a:ext>
            </a:extLst>
          </p:cNvPr>
          <p:cNvCxnSpPr>
            <a:cxnSpLocks/>
          </p:cNvCxnSpPr>
          <p:nvPr/>
        </p:nvCxnSpPr>
        <p:spPr>
          <a:xfrm flipV="1">
            <a:off x="10097311" y="2056962"/>
            <a:ext cx="642025" cy="28793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BFDB2EA-78BD-7DE7-25D2-12B6687DB527}"/>
              </a:ext>
            </a:extLst>
          </p:cNvPr>
          <p:cNvSpPr/>
          <p:nvPr/>
        </p:nvSpPr>
        <p:spPr>
          <a:xfrm>
            <a:off x="9348281" y="4936349"/>
            <a:ext cx="1760706" cy="53502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As expected!</a:t>
            </a:r>
            <a:endParaRPr lang="he-IL" b="1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7CEC712-04E7-E6CD-6086-350EC298A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216" y="4317368"/>
            <a:ext cx="3919516" cy="253061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A0F1456-D0C4-91A7-C985-477BD9363FC8}"/>
              </a:ext>
            </a:extLst>
          </p:cNvPr>
          <p:cNvSpPr/>
          <p:nvPr/>
        </p:nvSpPr>
        <p:spPr>
          <a:xfrm>
            <a:off x="4887845" y="2222040"/>
            <a:ext cx="1311613" cy="597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The point we test</a:t>
            </a:r>
            <a:endParaRPr lang="he-IL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54A3A84-E332-0276-D639-9C7F8C464510}"/>
              </a:ext>
            </a:extLst>
          </p:cNvPr>
          <p:cNvSpPr/>
          <p:nvPr/>
        </p:nvSpPr>
        <p:spPr>
          <a:xfrm>
            <a:off x="3557916" y="3432707"/>
            <a:ext cx="2879386" cy="8268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The code for preventing clipping in the y direction (located at the header file)</a:t>
            </a:r>
            <a:endParaRPr lang="he-IL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11C40C-13CA-E2FE-1881-AE37A190D515}"/>
              </a:ext>
            </a:extLst>
          </p:cNvPr>
          <p:cNvSpPr txBox="1"/>
          <p:nvPr/>
        </p:nvSpPr>
        <p:spPr>
          <a:xfrm>
            <a:off x="2143328" y="67310"/>
            <a:ext cx="7263318" cy="543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 b="1" u="sng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>
                <a:solidFill>
                  <a:srgbClr val="0070C0"/>
                </a:solidFill>
              </a:rPr>
              <a:t>11.2 - List of situations tested – </a:t>
            </a:r>
            <a:r>
              <a:rPr lang="en-US" dirty="0">
                <a:solidFill>
                  <a:srgbClr val="00B050"/>
                </a:solidFill>
              </a:rPr>
              <a:t>part 1</a:t>
            </a:r>
          </a:p>
        </p:txBody>
      </p:sp>
    </p:spTree>
    <p:extLst>
      <p:ext uri="{BB962C8B-B14F-4D97-AF65-F5344CB8AC3E}">
        <p14:creationId xmlns:p14="http://schemas.microsoft.com/office/powerpoint/2010/main" val="415857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E6F5685-C425-67E4-088C-BDDCC727B82A}"/>
              </a:ext>
            </a:extLst>
          </p:cNvPr>
          <p:cNvSpPr txBox="1">
            <a:spLocks/>
          </p:cNvSpPr>
          <p:nvPr/>
        </p:nvSpPr>
        <p:spPr>
          <a:xfrm>
            <a:off x="11879094" y="67310"/>
            <a:ext cx="3129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5</a:t>
            </a:fld>
            <a:endParaRPr lang="he-IL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06BA84-8F15-EA1A-09C9-402F3AC9E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439"/>
            <a:ext cx="4749390" cy="51080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EFBD6AF-71D9-BE5E-AE7F-3848E857D86C}"/>
              </a:ext>
            </a:extLst>
          </p:cNvPr>
          <p:cNvCxnSpPr>
            <a:cxnSpLocks/>
          </p:cNvCxnSpPr>
          <p:nvPr/>
        </p:nvCxnSpPr>
        <p:spPr>
          <a:xfrm flipH="1" flipV="1">
            <a:off x="554477" y="1527243"/>
            <a:ext cx="126460" cy="141051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ADF19F8-10CF-1933-7C30-C4AFDAC82C44}"/>
              </a:ext>
            </a:extLst>
          </p:cNvPr>
          <p:cNvSpPr/>
          <p:nvPr/>
        </p:nvSpPr>
        <p:spPr>
          <a:xfrm>
            <a:off x="-1" y="2986393"/>
            <a:ext cx="2879387" cy="28891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In order to test clipping from the left (column direction) - we changed the value of the first rectangle from 0 to -20  – decreasing by 20 – to test the clipping. We expect the rectangle will be drawn and the point will be the at A min value which is 0!</a:t>
            </a:r>
            <a:endParaRPr lang="he-IL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D73F33-CC10-0443-3476-33FD5CAE79F2}"/>
              </a:ext>
            </a:extLst>
          </p:cNvPr>
          <p:cNvSpPr/>
          <p:nvPr/>
        </p:nvSpPr>
        <p:spPr>
          <a:xfrm>
            <a:off x="3917841" y="3565992"/>
            <a:ext cx="2879386" cy="8268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The code for preventing clipping in the x direction (located at the header file)</a:t>
            </a:r>
            <a:endParaRPr lang="he-IL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44121DF-EDC2-01F2-41BA-6A76DF8AA1B4}"/>
              </a:ext>
            </a:extLst>
          </p:cNvPr>
          <p:cNvSpPr/>
          <p:nvPr/>
        </p:nvSpPr>
        <p:spPr>
          <a:xfrm>
            <a:off x="4995610" y="916357"/>
            <a:ext cx="1801617" cy="7198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A35F317-16BE-A1F0-69FF-367AFADBF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903" y="698184"/>
            <a:ext cx="5167097" cy="3105434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00AC473-B8AE-AB91-A1A0-B8FAD48F4022}"/>
              </a:ext>
            </a:extLst>
          </p:cNvPr>
          <p:cNvSpPr/>
          <p:nvPr/>
        </p:nvSpPr>
        <p:spPr>
          <a:xfrm>
            <a:off x="7019179" y="1454213"/>
            <a:ext cx="167295" cy="1556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2F8397-178B-74F9-D712-88AC179B0ACF}"/>
              </a:ext>
            </a:extLst>
          </p:cNvPr>
          <p:cNvSpPr/>
          <p:nvPr/>
        </p:nvSpPr>
        <p:spPr>
          <a:xfrm>
            <a:off x="5333051" y="2280772"/>
            <a:ext cx="1311613" cy="597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The point we test</a:t>
            </a:r>
            <a:endParaRPr lang="he-IL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095916-C624-C497-E729-A61058E67F45}"/>
              </a:ext>
            </a:extLst>
          </p:cNvPr>
          <p:cNvCxnSpPr>
            <a:cxnSpLocks/>
          </p:cNvCxnSpPr>
          <p:nvPr/>
        </p:nvCxnSpPr>
        <p:spPr>
          <a:xfrm flipV="1">
            <a:off x="6394581" y="1631024"/>
            <a:ext cx="592766" cy="65492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E44CC0-6692-9788-2C9D-33B11E087CF5}"/>
              </a:ext>
            </a:extLst>
          </p:cNvPr>
          <p:cNvCxnSpPr>
            <a:cxnSpLocks/>
          </p:cNvCxnSpPr>
          <p:nvPr/>
        </p:nvCxnSpPr>
        <p:spPr>
          <a:xfrm flipV="1">
            <a:off x="10081680" y="1804406"/>
            <a:ext cx="597210" cy="260222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E58C674-3462-35C0-3D9C-9231620A20C0}"/>
              </a:ext>
            </a:extLst>
          </p:cNvPr>
          <p:cNvSpPr/>
          <p:nvPr/>
        </p:nvSpPr>
        <p:spPr>
          <a:xfrm>
            <a:off x="9332650" y="4406630"/>
            <a:ext cx="1760706" cy="53502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As expected!</a:t>
            </a:r>
            <a:endParaRPr lang="he-IL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2322AA-3A3F-0564-0AC8-F67E331D21E8}"/>
              </a:ext>
            </a:extLst>
          </p:cNvPr>
          <p:cNvSpPr/>
          <p:nvPr/>
        </p:nvSpPr>
        <p:spPr>
          <a:xfrm>
            <a:off x="10678890" y="1298568"/>
            <a:ext cx="379379" cy="50583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8D26F5C-A1F1-F967-4FAF-3BCEF8255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615" y="4426159"/>
            <a:ext cx="4014324" cy="241316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2041FE1-363B-F990-58F5-414E4992886B}"/>
              </a:ext>
            </a:extLst>
          </p:cNvPr>
          <p:cNvSpPr txBox="1"/>
          <p:nvPr/>
        </p:nvSpPr>
        <p:spPr>
          <a:xfrm>
            <a:off x="2143328" y="67310"/>
            <a:ext cx="7263318" cy="543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 b="1" u="sng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>
                <a:solidFill>
                  <a:srgbClr val="0070C0"/>
                </a:solidFill>
              </a:rPr>
              <a:t>11.2 - List of situations tested – </a:t>
            </a:r>
            <a:r>
              <a:rPr lang="en-US" dirty="0">
                <a:solidFill>
                  <a:srgbClr val="00B050"/>
                </a:solidFill>
              </a:rPr>
              <a:t>part 2</a:t>
            </a:r>
          </a:p>
        </p:txBody>
      </p:sp>
    </p:spTree>
    <p:extLst>
      <p:ext uri="{BB962C8B-B14F-4D97-AF65-F5344CB8AC3E}">
        <p14:creationId xmlns:p14="http://schemas.microsoft.com/office/powerpoint/2010/main" val="1398320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E6F5685-C425-67E4-088C-BDDCC727B82A}"/>
              </a:ext>
            </a:extLst>
          </p:cNvPr>
          <p:cNvSpPr txBox="1">
            <a:spLocks/>
          </p:cNvSpPr>
          <p:nvPr/>
        </p:nvSpPr>
        <p:spPr>
          <a:xfrm>
            <a:off x="11879094" y="67310"/>
            <a:ext cx="3129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6</a:t>
            </a:fld>
            <a:endParaRPr lang="he-IL" sz="16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EFBD6AF-71D9-BE5E-AE7F-3848E857D86C}"/>
              </a:ext>
            </a:extLst>
          </p:cNvPr>
          <p:cNvCxnSpPr>
            <a:cxnSpLocks/>
            <a:endCxn id="3" idx="2"/>
          </p:cNvCxnSpPr>
          <p:nvPr/>
        </p:nvCxnSpPr>
        <p:spPr>
          <a:xfrm flipV="1">
            <a:off x="1175434" y="1523762"/>
            <a:ext cx="1384926" cy="158552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9A0293E-CF16-32DD-CAA9-A532C4372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769" y="610918"/>
            <a:ext cx="5106231" cy="281238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DF19F8-10CF-1933-7C30-C4AFDAC82C44}"/>
              </a:ext>
            </a:extLst>
          </p:cNvPr>
          <p:cNvSpPr/>
          <p:nvPr/>
        </p:nvSpPr>
        <p:spPr>
          <a:xfrm>
            <a:off x="41702" y="3109286"/>
            <a:ext cx="2879387" cy="28891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In order to test clipping from the bottom (row direction) - we changed the value of the third rectangle from 0 to -10  – decreasing by 10 – to test the clipping. We expect the rectangle will be drawn and the point will be the at B1 min value which is 0!</a:t>
            </a:r>
            <a:endParaRPr lang="he-IL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D73F33-CC10-0443-3476-33FD5CAE79F2}"/>
              </a:ext>
            </a:extLst>
          </p:cNvPr>
          <p:cNvSpPr/>
          <p:nvPr/>
        </p:nvSpPr>
        <p:spPr>
          <a:xfrm>
            <a:off x="3939932" y="3650511"/>
            <a:ext cx="2879386" cy="8268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The code for preventing clipping in the x direction (located at the header file)</a:t>
            </a:r>
            <a:endParaRPr lang="he-IL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44121DF-EDC2-01F2-41BA-6A76DF8AA1B4}"/>
              </a:ext>
            </a:extLst>
          </p:cNvPr>
          <p:cNvSpPr/>
          <p:nvPr/>
        </p:nvSpPr>
        <p:spPr>
          <a:xfrm>
            <a:off x="5037313" y="1039250"/>
            <a:ext cx="1801617" cy="7198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00AC473-B8AE-AB91-A1A0-B8FAD48F4022}"/>
              </a:ext>
            </a:extLst>
          </p:cNvPr>
          <p:cNvSpPr/>
          <p:nvPr/>
        </p:nvSpPr>
        <p:spPr>
          <a:xfrm>
            <a:off x="9844081" y="3267658"/>
            <a:ext cx="167295" cy="1556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2F8397-178B-74F9-D712-88AC179B0ACF}"/>
              </a:ext>
            </a:extLst>
          </p:cNvPr>
          <p:cNvSpPr/>
          <p:nvPr/>
        </p:nvSpPr>
        <p:spPr>
          <a:xfrm>
            <a:off x="7689937" y="3709384"/>
            <a:ext cx="1311613" cy="597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The point we test</a:t>
            </a:r>
            <a:endParaRPr lang="he-IL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095916-C624-C497-E729-A61058E67F45}"/>
              </a:ext>
            </a:extLst>
          </p:cNvPr>
          <p:cNvCxnSpPr>
            <a:cxnSpLocks/>
            <a:endCxn id="17" idx="3"/>
          </p:cNvCxnSpPr>
          <p:nvPr/>
        </p:nvCxnSpPr>
        <p:spPr>
          <a:xfrm flipV="1">
            <a:off x="8986782" y="3400507"/>
            <a:ext cx="881799" cy="35025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E44CC0-6692-9788-2C9D-33B11E087CF5}"/>
              </a:ext>
            </a:extLst>
          </p:cNvPr>
          <p:cNvCxnSpPr>
            <a:cxnSpLocks/>
          </p:cNvCxnSpPr>
          <p:nvPr/>
        </p:nvCxnSpPr>
        <p:spPr>
          <a:xfrm flipV="1">
            <a:off x="10123383" y="1776681"/>
            <a:ext cx="585402" cy="275284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E58C674-3462-35C0-3D9C-9231620A20C0}"/>
              </a:ext>
            </a:extLst>
          </p:cNvPr>
          <p:cNvSpPr/>
          <p:nvPr/>
        </p:nvSpPr>
        <p:spPr>
          <a:xfrm>
            <a:off x="9374353" y="4529523"/>
            <a:ext cx="1760706" cy="53502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As expected!</a:t>
            </a:r>
            <a:endParaRPr lang="he-IL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2322AA-3A3F-0564-0AC8-F67E331D21E8}"/>
              </a:ext>
            </a:extLst>
          </p:cNvPr>
          <p:cNvSpPr/>
          <p:nvPr/>
        </p:nvSpPr>
        <p:spPr>
          <a:xfrm>
            <a:off x="10708785" y="1270843"/>
            <a:ext cx="379379" cy="50583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8D26F5C-A1F1-F967-4FAF-3BCEF8255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680" y="4567724"/>
            <a:ext cx="3809890" cy="22902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61C98D-F05A-E701-936C-4B002A9DD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06" y="1224613"/>
            <a:ext cx="4953907" cy="29914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BC5CCB5-0556-98E1-1D53-8229242AE822}"/>
              </a:ext>
            </a:extLst>
          </p:cNvPr>
          <p:cNvSpPr txBox="1"/>
          <p:nvPr/>
        </p:nvSpPr>
        <p:spPr>
          <a:xfrm>
            <a:off x="2143328" y="67310"/>
            <a:ext cx="7263318" cy="543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 b="1" u="sng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>
                <a:solidFill>
                  <a:srgbClr val="0070C0"/>
                </a:solidFill>
              </a:rPr>
              <a:t>11.2 - List of situations tested – </a:t>
            </a:r>
            <a:r>
              <a:rPr lang="en-US" dirty="0">
                <a:solidFill>
                  <a:srgbClr val="00B050"/>
                </a:solidFill>
              </a:rPr>
              <a:t>part 3</a:t>
            </a:r>
          </a:p>
        </p:txBody>
      </p:sp>
    </p:spTree>
    <p:extLst>
      <p:ext uri="{BB962C8B-B14F-4D97-AF65-F5344CB8AC3E}">
        <p14:creationId xmlns:p14="http://schemas.microsoft.com/office/powerpoint/2010/main" val="135242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E6F5685-C425-67E4-088C-BDDCC727B82A}"/>
              </a:ext>
            </a:extLst>
          </p:cNvPr>
          <p:cNvSpPr txBox="1">
            <a:spLocks/>
          </p:cNvSpPr>
          <p:nvPr/>
        </p:nvSpPr>
        <p:spPr>
          <a:xfrm>
            <a:off x="11879094" y="67310"/>
            <a:ext cx="3129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7</a:t>
            </a:fld>
            <a:endParaRPr lang="he-IL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DF19F8-10CF-1933-7C30-C4AFDAC82C44}"/>
              </a:ext>
            </a:extLst>
          </p:cNvPr>
          <p:cNvSpPr/>
          <p:nvPr/>
        </p:nvSpPr>
        <p:spPr>
          <a:xfrm>
            <a:off x="-13378" y="3219857"/>
            <a:ext cx="2879387" cy="28891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In order to test clipping from the right (column direction) - we changed the value of the third rectangle from 319 to 340  – decreasing by 21 – to test the clipping. We expect the rectangle will be drawn and the point will be the at A min value which is 319!</a:t>
            </a:r>
            <a:endParaRPr lang="he-IL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D73F33-CC10-0443-3476-33FD5CAE79F2}"/>
              </a:ext>
            </a:extLst>
          </p:cNvPr>
          <p:cNvSpPr/>
          <p:nvPr/>
        </p:nvSpPr>
        <p:spPr>
          <a:xfrm>
            <a:off x="3904464" y="3705436"/>
            <a:ext cx="2879386" cy="8268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The code for preventing clipping in the y direction (located at the header file)</a:t>
            </a:r>
            <a:endParaRPr lang="he-IL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44121DF-EDC2-01F2-41BA-6A76DF8AA1B4}"/>
              </a:ext>
            </a:extLst>
          </p:cNvPr>
          <p:cNvSpPr/>
          <p:nvPr/>
        </p:nvSpPr>
        <p:spPr>
          <a:xfrm>
            <a:off x="4880266" y="1110355"/>
            <a:ext cx="1801617" cy="7198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17A796A-DB92-0475-B8F3-6DEC30587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165" y="525717"/>
            <a:ext cx="5371835" cy="2985361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00AC473-B8AE-AB91-A1A0-B8FAD48F4022}"/>
              </a:ext>
            </a:extLst>
          </p:cNvPr>
          <p:cNvSpPr/>
          <p:nvPr/>
        </p:nvSpPr>
        <p:spPr>
          <a:xfrm>
            <a:off x="9691724" y="3242039"/>
            <a:ext cx="167295" cy="1556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2F8397-178B-74F9-D712-88AC179B0ACF}"/>
              </a:ext>
            </a:extLst>
          </p:cNvPr>
          <p:cNvSpPr/>
          <p:nvPr/>
        </p:nvSpPr>
        <p:spPr>
          <a:xfrm>
            <a:off x="7634857" y="3819955"/>
            <a:ext cx="1311613" cy="5978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The point we test</a:t>
            </a:r>
            <a:endParaRPr lang="he-IL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095916-C624-C497-E729-A61058E67F45}"/>
              </a:ext>
            </a:extLst>
          </p:cNvPr>
          <p:cNvCxnSpPr>
            <a:cxnSpLocks/>
            <a:endCxn id="17" idx="3"/>
          </p:cNvCxnSpPr>
          <p:nvPr/>
        </p:nvCxnSpPr>
        <p:spPr>
          <a:xfrm flipV="1">
            <a:off x="8946470" y="3374888"/>
            <a:ext cx="769754" cy="44506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2E44CC0-6692-9788-2C9D-33B11E087CF5}"/>
              </a:ext>
            </a:extLst>
          </p:cNvPr>
          <p:cNvCxnSpPr>
            <a:cxnSpLocks/>
          </p:cNvCxnSpPr>
          <p:nvPr/>
        </p:nvCxnSpPr>
        <p:spPr>
          <a:xfrm flipV="1">
            <a:off x="10068303" y="1750981"/>
            <a:ext cx="585402" cy="288911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E58C674-3462-35C0-3D9C-9231620A20C0}"/>
              </a:ext>
            </a:extLst>
          </p:cNvPr>
          <p:cNvSpPr/>
          <p:nvPr/>
        </p:nvSpPr>
        <p:spPr>
          <a:xfrm>
            <a:off x="9319273" y="4640094"/>
            <a:ext cx="1760706" cy="53502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As expected!</a:t>
            </a:r>
            <a:endParaRPr lang="he-IL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2322AA-3A3F-0564-0AC8-F67E331D21E8}"/>
              </a:ext>
            </a:extLst>
          </p:cNvPr>
          <p:cNvSpPr/>
          <p:nvPr/>
        </p:nvSpPr>
        <p:spPr>
          <a:xfrm>
            <a:off x="10653705" y="1206315"/>
            <a:ext cx="340467" cy="50583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9A81FF-D2FD-FCB8-924B-DDF2C65F2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039" y="4578281"/>
            <a:ext cx="3530914" cy="2279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997B19-30DF-7251-B503-5B3CCB9A7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2948" y="1267401"/>
            <a:ext cx="4713930" cy="40575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EFBD6AF-71D9-BE5E-AE7F-3848E857D86C}"/>
              </a:ext>
            </a:extLst>
          </p:cNvPr>
          <p:cNvCxnSpPr>
            <a:cxnSpLocks/>
          </p:cNvCxnSpPr>
          <p:nvPr/>
        </p:nvCxnSpPr>
        <p:spPr>
          <a:xfrm flipV="1">
            <a:off x="1120354" y="1585609"/>
            <a:ext cx="626975" cy="163424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22D05B-0E08-7654-102C-3CB8BD19E3F8}"/>
              </a:ext>
            </a:extLst>
          </p:cNvPr>
          <p:cNvSpPr txBox="1"/>
          <p:nvPr/>
        </p:nvSpPr>
        <p:spPr>
          <a:xfrm>
            <a:off x="2149415" y="-39574"/>
            <a:ext cx="7263318" cy="543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 b="1" u="sng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>
                <a:solidFill>
                  <a:srgbClr val="0070C0"/>
                </a:solidFill>
              </a:rPr>
              <a:t>11.2 - List of situations tested – </a:t>
            </a:r>
            <a:r>
              <a:rPr lang="en-US" dirty="0">
                <a:solidFill>
                  <a:srgbClr val="00B050"/>
                </a:solidFill>
              </a:rPr>
              <a:t>part 4</a:t>
            </a:r>
          </a:p>
        </p:txBody>
      </p:sp>
    </p:spTree>
    <p:extLst>
      <p:ext uri="{BB962C8B-B14F-4D97-AF65-F5344CB8AC3E}">
        <p14:creationId xmlns:p14="http://schemas.microsoft.com/office/powerpoint/2010/main" val="3899373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A31D1A2-80A3-FA17-03AD-25730570B52B}"/>
              </a:ext>
            </a:extLst>
          </p:cNvPr>
          <p:cNvSpPr txBox="1">
            <a:spLocks/>
          </p:cNvSpPr>
          <p:nvPr/>
        </p:nvSpPr>
        <p:spPr>
          <a:xfrm>
            <a:off x="11879094" y="67310"/>
            <a:ext cx="3129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8</a:t>
            </a:fld>
            <a:endParaRPr lang="he-IL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4825F1-DAB6-BF49-A91C-253DED6CC4DA}"/>
              </a:ext>
            </a:extLst>
          </p:cNvPr>
          <p:cNvSpPr txBox="1"/>
          <p:nvPr/>
        </p:nvSpPr>
        <p:spPr>
          <a:xfrm>
            <a:off x="1893651" y="67310"/>
            <a:ext cx="8404698" cy="988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 b="1" u="sng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>
                <a:solidFill>
                  <a:srgbClr val="0070C0"/>
                </a:solidFill>
              </a:rPr>
              <a:t>11.3 - For the specific test images (see 11.2) - relevant profiles and refer relevant lines of code to prove that specific test having specific rectangle were created as required – </a:t>
            </a:r>
            <a:r>
              <a:rPr lang="en-US" dirty="0">
                <a:solidFill>
                  <a:srgbClr val="00B050"/>
                </a:solidFill>
              </a:rPr>
              <a:t>part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3A6B1F-28E6-1C60-494A-A15628CA8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5897"/>
            <a:ext cx="3559108" cy="267189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697FB14-9BF2-9827-6B70-9F09A1223520}"/>
              </a:ext>
            </a:extLst>
          </p:cNvPr>
          <p:cNvGrpSpPr/>
          <p:nvPr/>
        </p:nvGrpSpPr>
        <p:grpSpPr>
          <a:xfrm>
            <a:off x="3792975" y="1055897"/>
            <a:ext cx="2403543" cy="2548201"/>
            <a:chOff x="4697648" y="1326172"/>
            <a:chExt cx="2403543" cy="25482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0C624EC-6C6F-9921-E07F-ED5625A65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7648" y="1326172"/>
              <a:ext cx="2403543" cy="2548201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9B0060A-851E-5DD2-F917-7F0984D0BCBA}"/>
                </a:ext>
              </a:extLst>
            </p:cNvPr>
            <p:cNvSpPr/>
            <p:nvPr/>
          </p:nvSpPr>
          <p:spPr>
            <a:xfrm>
              <a:off x="5381314" y="2347352"/>
              <a:ext cx="340467" cy="969779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C8FDEA6-A22F-057D-8B22-494F0EAFB9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45"/>
          <a:stretch/>
        </p:blipFill>
        <p:spPr>
          <a:xfrm>
            <a:off x="0" y="3810825"/>
            <a:ext cx="6264946" cy="285262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B52D9D1-D7A4-9A47-2CBC-2CC225BD0FAD}"/>
              </a:ext>
            </a:extLst>
          </p:cNvPr>
          <p:cNvCxnSpPr>
            <a:cxnSpLocks/>
          </p:cNvCxnSpPr>
          <p:nvPr/>
        </p:nvCxnSpPr>
        <p:spPr>
          <a:xfrm>
            <a:off x="6361890" y="1055897"/>
            <a:ext cx="0" cy="587019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CD1D4AD-EC4F-392D-3AFD-10BC6A2B68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5576" y="1150173"/>
            <a:ext cx="2206424" cy="23596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CC1F8EB-CDBD-E8DF-2327-7699591C20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0404" y="1055897"/>
            <a:ext cx="3162300" cy="24003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E2010B4-E904-C1B1-E2BB-3F6E874F2097}"/>
              </a:ext>
            </a:extLst>
          </p:cNvPr>
          <p:cNvCxnSpPr>
            <a:cxnSpLocks/>
          </p:cNvCxnSpPr>
          <p:nvPr/>
        </p:nvCxnSpPr>
        <p:spPr>
          <a:xfrm flipV="1">
            <a:off x="2072964" y="1579541"/>
            <a:ext cx="160533" cy="58086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BFEA94E-A506-3661-2CB5-97F620FE428E}"/>
              </a:ext>
            </a:extLst>
          </p:cNvPr>
          <p:cNvCxnSpPr>
            <a:cxnSpLocks/>
          </p:cNvCxnSpPr>
          <p:nvPr/>
        </p:nvCxnSpPr>
        <p:spPr>
          <a:xfrm>
            <a:off x="8033060" y="1150173"/>
            <a:ext cx="599834" cy="7744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4321A438-BBE7-F54E-03DA-C647DD865E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9444" y="4120272"/>
            <a:ext cx="5715000" cy="2543175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A4268847-73EF-FFF8-EEAE-BC27CECB5CD7}"/>
              </a:ext>
            </a:extLst>
          </p:cNvPr>
          <p:cNvSpPr/>
          <p:nvPr/>
        </p:nvSpPr>
        <p:spPr>
          <a:xfrm>
            <a:off x="1866062" y="2107448"/>
            <a:ext cx="265889" cy="3006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</a:t>
            </a:r>
            <a:endParaRPr lang="he-IL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DE090C6-3386-F624-0A4C-487044E49F1B}"/>
              </a:ext>
            </a:extLst>
          </p:cNvPr>
          <p:cNvSpPr/>
          <p:nvPr/>
        </p:nvSpPr>
        <p:spPr>
          <a:xfrm>
            <a:off x="7823680" y="999826"/>
            <a:ext cx="265889" cy="3006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b</a:t>
            </a:r>
            <a:endParaRPr lang="he-I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0A8FB6-33D4-8EA5-93F4-80DE17F26E54}"/>
              </a:ext>
            </a:extLst>
          </p:cNvPr>
          <p:cNvSpPr/>
          <p:nvPr/>
        </p:nvSpPr>
        <p:spPr>
          <a:xfrm>
            <a:off x="10601824" y="2077076"/>
            <a:ext cx="340467" cy="96977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53721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B9D99E0-33BC-37B4-3E90-9F3F1C80C41A}"/>
              </a:ext>
            </a:extLst>
          </p:cNvPr>
          <p:cNvSpPr txBox="1">
            <a:spLocks/>
          </p:cNvSpPr>
          <p:nvPr/>
        </p:nvSpPr>
        <p:spPr>
          <a:xfrm>
            <a:off x="11879094" y="67310"/>
            <a:ext cx="3129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5BF412-EFCF-4C51-A2DF-B419076696E3}" type="slidenum">
              <a:rPr lang="he-IL" sz="1600" smtClean="0"/>
              <a:pPr/>
              <a:t>9</a:t>
            </a:fld>
            <a:endParaRPr lang="he-IL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820F65-BFAD-E339-D962-6FF252C02EED}"/>
              </a:ext>
            </a:extLst>
          </p:cNvPr>
          <p:cNvSpPr txBox="1"/>
          <p:nvPr/>
        </p:nvSpPr>
        <p:spPr>
          <a:xfrm>
            <a:off x="1893651" y="67310"/>
            <a:ext cx="8404698" cy="988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defPPr>
              <a:defRPr lang="he-IL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2400" b="1" u="sng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en-US" dirty="0">
                <a:solidFill>
                  <a:srgbClr val="0070C0"/>
                </a:solidFill>
              </a:rPr>
              <a:t>11.3 - For the specific test images (see 11.2) - relevant profiles and refer relevant lines of code to prove that specific test having specific rectangle were created as required – </a:t>
            </a:r>
            <a:r>
              <a:rPr lang="en-US" dirty="0">
                <a:solidFill>
                  <a:srgbClr val="00B050"/>
                </a:solidFill>
              </a:rPr>
              <a:t>part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96F49E9-1611-0A30-C462-A885B7B73CA2}"/>
                  </a:ext>
                </a:extLst>
              </p:cNvPr>
              <p:cNvSpPr/>
              <p:nvPr/>
            </p:nvSpPr>
            <p:spPr>
              <a:xfrm>
                <a:off x="751461" y="1654573"/>
                <a:ext cx="3740285" cy="98858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/>
                  <a:t>For point b :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𝑡𝑟𝑎𝑛𝑠𝑝𝑎𝑟𝑒𝑛𝑐𝑦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𝑔𝑟𝑎𝑦𝑙𝑒𝑣𝑒𝑙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150</m:t>
                    </m:r>
                  </m:oMath>
                </a14:m>
                <a:endParaRPr lang="he-IL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96F49E9-1611-0A30-C462-A885B7B73C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461" y="1654573"/>
                <a:ext cx="3740285" cy="9885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1D9E055-2BC6-8D4A-873B-CC7932E35AFC}"/>
                  </a:ext>
                </a:extLst>
              </p:cNvPr>
              <p:cNvSpPr/>
              <p:nvPr/>
            </p:nvSpPr>
            <p:spPr>
              <a:xfrm>
                <a:off x="8044775" y="1603193"/>
                <a:ext cx="3629228" cy="98858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/>
                  <a:t>For point a :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𝑡𝑟𝑎𝑛𝑠𝑝𝑎𝑟𝑒𝑛𝑐𝑦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20</m:t>
                    </m:r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𝑔𝑟𝑎𝑦𝑙𝑒𝑣𝑒𝑙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20</m:t>
                    </m:r>
                  </m:oMath>
                </a14:m>
                <a:endParaRPr lang="he-IL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1D9E055-2BC6-8D4A-873B-CC7932E35A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4775" y="1603193"/>
                <a:ext cx="3629228" cy="9885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מציין מיקום תוכן 2">
            <a:extLst>
              <a:ext uri="{FF2B5EF4-FFF2-40B4-BE49-F238E27FC236}">
                <a16:creationId xmlns:a16="http://schemas.microsoft.com/office/drawing/2014/main" id="{E0FDC830-2AA2-F9A5-3A2D-5E96A04D1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089" y="1103786"/>
            <a:ext cx="11086289" cy="384499"/>
          </a:xfr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normAutofit fontScale="40000" lnSpcReduction="20000"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dirty="0">
                <a:effectLst/>
                <a:latin typeface="Calibri" panose="020F0502020204030204" pitchFamily="34" charset="0"/>
              </a:rPr>
              <a:t>   image</a:t>
            </a:r>
            <a:r>
              <a:rPr lang="en-US" sz="5500" b="0" i="0" u="none" strike="noStrike" dirty="0">
                <a:effectLst/>
                <a:latin typeface="Calibri" panose="020F0502020204030204" pitchFamily="34" charset="0"/>
              </a:rPr>
              <a:t>[row,col] =  transparency*i</a:t>
            </a:r>
            <a:r>
              <a:rPr lang="en-US" sz="5500" b="1" i="0" u="none" strike="noStrike" dirty="0">
                <a:effectLst/>
                <a:latin typeface="Calibri" panose="020F0502020204030204" pitchFamily="34" charset="0"/>
              </a:rPr>
              <a:t>mage</a:t>
            </a:r>
            <a:r>
              <a:rPr lang="en-US" sz="5500" b="0" i="0" u="none" strike="noStrike" dirty="0">
                <a:effectLst/>
                <a:latin typeface="Calibri" panose="020F0502020204030204" pitchFamily="34" charset="0"/>
              </a:rPr>
              <a:t>[row,col]/255.0</a:t>
            </a:r>
            <a:r>
              <a:rPr lang="en-US" sz="5500" dirty="0"/>
              <a:t> </a:t>
            </a:r>
            <a:r>
              <a:rPr lang="en-US" sz="5500" b="0" i="0" u="none" strike="noStrike" dirty="0">
                <a:effectLst/>
                <a:latin typeface="Calibri" panose="020F0502020204030204" pitchFamily="34" charset="0"/>
              </a:rPr>
              <a:t>+ (255-transparency)*grayLevel/255.0</a:t>
            </a:r>
            <a:endParaRPr lang="en-US" sz="5500" b="0" dirty="0">
              <a:effectLst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AFF37319-BD71-988F-4BF4-7F367AF09C91}"/>
              </a:ext>
            </a:extLst>
          </p:cNvPr>
          <p:cNvSpPr/>
          <p:nvPr/>
        </p:nvSpPr>
        <p:spPr>
          <a:xfrm>
            <a:off x="2315182" y="2703318"/>
            <a:ext cx="214009" cy="98858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88938908-960D-4219-4CF4-3535221FCF9A}"/>
              </a:ext>
            </a:extLst>
          </p:cNvPr>
          <p:cNvSpPr/>
          <p:nvPr/>
        </p:nvSpPr>
        <p:spPr>
          <a:xfrm>
            <a:off x="9859390" y="2605564"/>
            <a:ext cx="214010" cy="108634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F75C3EF-9DA3-7370-1E1E-10BEC800B913}"/>
                  </a:ext>
                </a:extLst>
              </p:cNvPr>
              <p:cNvSpPr/>
              <p:nvPr/>
            </p:nvSpPr>
            <p:spPr>
              <a:xfrm>
                <a:off x="0" y="3765919"/>
                <a:ext cx="5535038" cy="739302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𝑖𝑚𝑎𝑔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150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150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211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F75C3EF-9DA3-7370-1E1E-10BEC800B9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765919"/>
                <a:ext cx="5535038" cy="7393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679DF6E-C2DF-BFC3-8496-FDB7CE2FF53C}"/>
                  </a:ext>
                </a:extLst>
              </p:cNvPr>
              <p:cNvSpPr/>
              <p:nvPr/>
            </p:nvSpPr>
            <p:spPr>
              <a:xfrm>
                <a:off x="6783422" y="3765919"/>
                <a:ext cx="5408578" cy="739302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𝑖𝑚𝑎𝑔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679DF6E-C2DF-BFC3-8496-FDB7CE2FF5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3422" y="3765919"/>
                <a:ext cx="5408578" cy="7393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27D81811-0192-9CFF-5F6C-5655C77B24C7}"/>
              </a:ext>
            </a:extLst>
          </p:cNvPr>
          <p:cNvGrpSpPr/>
          <p:nvPr/>
        </p:nvGrpSpPr>
        <p:grpSpPr>
          <a:xfrm>
            <a:off x="8313438" y="4595199"/>
            <a:ext cx="2170414" cy="2193066"/>
            <a:chOff x="12558063" y="1278917"/>
            <a:chExt cx="2403543" cy="25482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D10A06E-64A6-D09A-9296-25D50FFFD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558063" y="1278917"/>
              <a:ext cx="2403543" cy="2548201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102402-B5E7-D06B-1A3F-2BAB1B887AE4}"/>
                </a:ext>
              </a:extLst>
            </p:cNvPr>
            <p:cNvSpPr/>
            <p:nvPr/>
          </p:nvSpPr>
          <p:spPr>
            <a:xfrm>
              <a:off x="13241731" y="2300097"/>
              <a:ext cx="340467" cy="969779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50860ADA-BB73-EEC7-68AC-07D2CBA7CE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1312" y="4620129"/>
            <a:ext cx="1992414" cy="213077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BBB4717-0BDD-AB8A-36ED-AE5631E47796}"/>
              </a:ext>
            </a:extLst>
          </p:cNvPr>
          <p:cNvSpPr/>
          <p:nvPr/>
        </p:nvSpPr>
        <p:spPr>
          <a:xfrm>
            <a:off x="2369271" y="5468167"/>
            <a:ext cx="307444" cy="83462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026" name="Picture 2" descr="Verified Symbol Vector Images (over 12,000)">
            <a:extLst>
              <a:ext uri="{FF2B5EF4-FFF2-40B4-BE49-F238E27FC236}">
                <a16:creationId xmlns:a16="http://schemas.microsoft.com/office/drawing/2014/main" id="{99AF83A9-5E78-CC7F-450B-C9CA597BC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61400" y1="43400" x2="61400" y2="43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017" y="4647448"/>
            <a:ext cx="2118345" cy="211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Verified Symbol Vector Images (over 12,000)">
            <a:extLst>
              <a:ext uri="{FF2B5EF4-FFF2-40B4-BE49-F238E27FC236}">
                <a16:creationId xmlns:a16="http://schemas.microsoft.com/office/drawing/2014/main" id="{69B4DD50-346E-F1F6-60BF-076550362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61400" y1="43400" x2="61400" y2="43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884" y="4632560"/>
            <a:ext cx="2118345" cy="211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09EC4ED-CE20-F59D-8374-EFCFB4919861}"/>
              </a:ext>
            </a:extLst>
          </p:cNvPr>
          <p:cNvSpPr/>
          <p:nvPr/>
        </p:nvSpPr>
        <p:spPr>
          <a:xfrm>
            <a:off x="243191" y="5350213"/>
            <a:ext cx="1391056" cy="3641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Real results</a:t>
            </a:r>
            <a:endParaRPr lang="he-IL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6E51B5-860B-3F59-66E9-CF87FB04927B}"/>
              </a:ext>
            </a:extLst>
          </p:cNvPr>
          <p:cNvSpPr/>
          <p:nvPr/>
        </p:nvSpPr>
        <p:spPr>
          <a:xfrm>
            <a:off x="10635362" y="5497017"/>
            <a:ext cx="1391056" cy="3641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Real results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60581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1257</TotalTime>
  <Words>934</Words>
  <Application>Microsoft Office PowerPoint</Application>
  <PresentationFormat>Widescreen</PresentationFormat>
  <Paragraphs>109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Arial</vt:lpstr>
      <vt:lpstr>Calibri</vt:lpstr>
      <vt:lpstr>Cambria Math</vt:lpstr>
      <vt:lpstr>Office Theme</vt:lpstr>
      <vt:lpstr>Course: Image Processing 31651 Assignment #11 Synthetic Image Creation (Part 1) – version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omri pony</dc:creator>
  <cp:lastModifiedBy>omri pony</cp:lastModifiedBy>
  <cp:revision>13</cp:revision>
  <dcterms:created xsi:type="dcterms:W3CDTF">2024-07-28T10:56:35Z</dcterms:created>
  <dcterms:modified xsi:type="dcterms:W3CDTF">2024-07-30T14:46:17Z</dcterms:modified>
</cp:coreProperties>
</file>